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2" r:id="rId2"/>
    <p:sldId id="283" r:id="rId3"/>
    <p:sldId id="296" r:id="rId4"/>
    <p:sldId id="298" r:id="rId5"/>
    <p:sldId id="329" r:id="rId6"/>
    <p:sldId id="359" r:id="rId7"/>
    <p:sldId id="350" r:id="rId8"/>
    <p:sldId id="351" r:id="rId9"/>
    <p:sldId id="337" r:id="rId10"/>
    <p:sldId id="360" r:id="rId11"/>
    <p:sldId id="364" r:id="rId12"/>
    <p:sldId id="365" r:id="rId13"/>
    <p:sldId id="345" r:id="rId14"/>
    <p:sldId id="361" r:id="rId15"/>
    <p:sldId id="358" r:id="rId16"/>
    <p:sldId id="357" r:id="rId17"/>
    <p:sldId id="382" r:id="rId18"/>
    <p:sldId id="335" r:id="rId19"/>
    <p:sldId id="362" r:id="rId20"/>
    <p:sldId id="342" r:id="rId21"/>
    <p:sldId id="384" r:id="rId22"/>
    <p:sldId id="347" r:id="rId23"/>
    <p:sldId id="379" r:id="rId24"/>
    <p:sldId id="383" r:id="rId25"/>
    <p:sldId id="332" r:id="rId26"/>
    <p:sldId id="378" r:id="rId27"/>
    <p:sldId id="385" r:id="rId28"/>
    <p:sldId id="341" r:id="rId29"/>
    <p:sldId id="348" r:id="rId30"/>
    <p:sldId id="354" r:id="rId31"/>
    <p:sldId id="386" r:id="rId32"/>
    <p:sldId id="387" r:id="rId33"/>
    <p:sldId id="308" r:id="rId34"/>
    <p:sldId id="366" r:id="rId35"/>
    <p:sldId id="368" r:id="rId36"/>
    <p:sldId id="369" r:id="rId37"/>
    <p:sldId id="371" r:id="rId38"/>
    <p:sldId id="372" r:id="rId39"/>
    <p:sldId id="375" r:id="rId40"/>
    <p:sldId id="333" r:id="rId41"/>
    <p:sldId id="340" r:id="rId42"/>
    <p:sldId id="328" r:id="rId43"/>
    <p:sldId id="353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 autoAdjust="0"/>
    <p:restoredTop sz="77260" autoAdjust="0"/>
  </p:normalViewPr>
  <p:slideViewPr>
    <p:cSldViewPr snapToGrid="0" snapToObjects="1">
      <p:cViewPr>
        <p:scale>
          <a:sx n="50" d="100"/>
          <a:sy n="50" d="100"/>
        </p:scale>
        <p:origin x="-1112" y="-8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84F7-7CC2-A741-9E76-9DA0B430A414}" type="datetimeFigureOut">
              <a:rPr lang="en-US" smtClean="0"/>
              <a:t>17-05-23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2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22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1.      Design Sprint Goals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2.      UX Themes for GSHM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3.      Sprint User Testing Results</a:t>
            </a:r>
          </a:p>
          <a:p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4.      Next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Each of these messages can have a receptive items. If we know your purchases, we can give you the right one.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All members</a:t>
            </a:r>
          </a:p>
        </p:txBody>
      </p:sp>
    </p:spTree>
    <p:extLst>
      <p:ext uri="{BB962C8B-B14F-4D97-AF65-F5344CB8AC3E}">
        <p14:creationId xmlns:p14="http://schemas.microsoft.com/office/powerpoint/2010/main" val="398387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flow</a:t>
            </a:r>
            <a:r>
              <a:rPr lang="en-US" baseline="0" dirty="0" smtClean="0"/>
              <a:t> better. Set up scenario.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74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baseline="0" dirty="0" smtClean="0"/>
              <a:t> down service offer, give next steps</a:t>
            </a:r>
          </a:p>
          <a:p>
            <a:r>
              <a:rPr lang="en-US" baseline="0" dirty="0" smtClean="0"/>
              <a:t>Some services are 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Orange pill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Do users notice the GS service during their purchase flow? Are users most likely to notice it on category page, PDP, or cart? Where do they prefer to see it?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Methodology: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We invited 5 participants (2 externals, 3 internals) to Best Buy office on May 12</a:t>
            </a:r>
            <a:r>
              <a:rPr lang="en-US" b="0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for 60 minute, 1-on-1, in-person sessions.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Method: semi-structured interview scenario based testing.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Stimulus: online prototype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Scenarios: buying a laptop, looking for help setting up a laptop</a:t>
            </a:r>
          </a:p>
          <a:p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Limitations: we only tested scenarios around laptop buying setting-up. For other scenarios or products results may have been different. Due to last minute cancellations from external participants, we interviewed 3 internal participants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 (even though some of them were familiar with the GS program). One user noticed it in cart. 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them,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as most set up their computer by themselves. </a:t>
            </a:r>
          </a:p>
          <a:p>
            <a:pPr marL="228600" lvl="1">
              <a:spcBef>
                <a:spcPts val="1000"/>
              </a:spcBef>
            </a:pP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Set up is a vague term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, different users understand it differently, but they typically think of the basic set-up, and do not think of all the services included in GS set-up. </a:t>
            </a:r>
          </a:p>
          <a:p>
            <a:pPr marL="228600" lvl="1">
              <a:spcBef>
                <a:spcPts val="1000"/>
              </a:spcBef>
            </a:pP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It is more likely for users to look for help </a:t>
            </a: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when they have a problem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with the computer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87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5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What is actually included, when they can become members, is GSMH tied to specific products or purchases?</a:t>
            </a:r>
          </a:p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Users did not know what services to expect for other devices they own, furniture installation.</a:t>
            </a:r>
          </a:p>
          <a:p>
            <a:pPr marL="0" indent="0">
              <a:buNone/>
            </a:pPr>
            <a:r>
              <a:rPr lang="en-US" b="0" i="1" dirty="0" smtClean="0">
                <a:latin typeface="Calibri" charset="0"/>
                <a:ea typeface="Calibri" charset="0"/>
                <a:cs typeface="Calibri" charset="0"/>
              </a:rPr>
              <a:t>“ Tell me it’s Included, regardless of purchase time or source”</a:t>
            </a:r>
            <a:endParaRPr lang="en-US" b="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29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Other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questoins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Is there a way to simply test chat?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savings as expression of time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device auto-setup reaction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re-engagement 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Iteration 2: Re-use prototype and perform a quick follow up test </a:t>
            </a: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Themes are mapped to examples and the user journey</a:t>
            </a:r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Paid members are provided with reports that outline the benefits claimed as well as key benefits for that customer</a:t>
            </a:r>
          </a:p>
        </p:txBody>
      </p:sp>
    </p:spTree>
    <p:extLst>
      <p:ext uri="{BB962C8B-B14F-4D97-AF65-F5344CB8AC3E}">
        <p14:creationId xmlns:p14="http://schemas.microsoft.com/office/powerpoint/2010/main" val="112264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resentation Title">
    <p:bg>
      <p:bgPr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1">
                <a:hueOff val="273562"/>
                <a:satOff val="2937"/>
                <a:lumOff val="-22233"/>
              </a:schemeClr>
            </a:gs>
          </a:gsLst>
          <a:lin ang="27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004833" y="4533900"/>
            <a:ext cx="20828000" cy="4648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7600" b="0" i="0" spc="-72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Text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body" sz="quarter" idx="1" hasCustomPrompt="1"/>
          </p:nvPr>
        </p:nvSpPr>
        <p:spPr>
          <a:xfrm>
            <a:off x="1004833" y="9102476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 b="0" i="0" spc="-50" baseline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defRPr>
            </a:lvl1pPr>
            <a:lvl2pPr marL="0" indent="2286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4572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6858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9144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 smtClean="0"/>
              <a:t>Presentation Subtitle Text</a:t>
            </a:r>
            <a:endParaRPr dirty="0"/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64800" y="13182599"/>
            <a:ext cx="593058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Ey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Gem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b="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nch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iamo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hevr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o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2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ondary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11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Wa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qua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5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ssor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l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rok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1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tx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Secondary Section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4624252"/>
            <a:ext cx="16073438" cy="615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2" y="2063334"/>
            <a:ext cx="22011921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004833" y="3840480"/>
            <a:ext cx="22011920" cy="7537450"/>
          </a:xfrm>
          <a:prstGeom prst="rect">
            <a:avLst/>
          </a:prstGeom>
        </p:spPr>
        <p:txBody>
          <a:bodyPr/>
          <a:lstStyle>
            <a:lvl1pPr marL="685800" indent="-685800" algn="l" defTabSz="457200" fontAlgn="t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 charset="0"/>
              <a:buChar char="•"/>
              <a:defRPr sz="4800" b="1" spc="-48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800"/>
              </a:spcBef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spcBef>
                <a:spcPts val="1800"/>
              </a:spcBef>
              <a:defRPr/>
            </a:lvl3pPr>
            <a:lvl4pPr>
              <a:spcBef>
                <a:spcPts val="1800"/>
              </a:spcBef>
              <a:defRPr/>
            </a:lvl4pPr>
            <a:lvl5pPr>
              <a:spcBef>
                <a:spcPts val="1800"/>
              </a:spcBef>
              <a:defRPr/>
            </a:lvl5pPr>
          </a:lstStyle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</a:t>
            </a:r>
            <a:r>
              <a:rPr lang="en-US" b="0" baseline="0" dirty="0" smtClean="0"/>
              <a:t>Level One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baseline="0" dirty="0" smtClean="0"/>
              <a:t>Bullet Level Two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Three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Four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Five</a:t>
            </a:r>
          </a:p>
          <a:p>
            <a:pPr marL="1270000" lvl="1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Indented Level</a:t>
            </a:r>
            <a:endParaRPr lang="en-US" b="0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867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736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5" name="Shape 151"/>
          <p:cNvSpPr/>
          <p:nvPr userDrawn="1"/>
        </p:nvSpPr>
        <p:spPr>
          <a:xfrm flipV="1">
            <a:off x="3363079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52"/>
          <p:cNvSpPr/>
          <p:nvPr userDrawn="1"/>
        </p:nvSpPr>
        <p:spPr>
          <a:xfrm>
            <a:off x="1985824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7" name="Shape 154"/>
          <p:cNvSpPr/>
          <p:nvPr userDrawn="1"/>
        </p:nvSpPr>
        <p:spPr>
          <a:xfrm flipV="1">
            <a:off x="10177085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155"/>
          <p:cNvSpPr/>
          <p:nvPr userDrawn="1"/>
        </p:nvSpPr>
        <p:spPr>
          <a:xfrm>
            <a:off x="8799829" y="5206826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0" name="Shape 157"/>
          <p:cNvSpPr/>
          <p:nvPr userDrawn="1"/>
        </p:nvSpPr>
        <p:spPr>
          <a:xfrm flipV="1">
            <a:off x="17273993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Shape 158"/>
          <p:cNvSpPr/>
          <p:nvPr userDrawn="1"/>
        </p:nvSpPr>
        <p:spPr>
          <a:xfrm>
            <a:off x="15896738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358758" y="1593850"/>
            <a:ext cx="11666483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65669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0519832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17616741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571822"/>
            <a:ext cx="21031200" cy="1486477"/>
          </a:xfrm>
          <a:prstGeom prst="rect">
            <a:avLst/>
          </a:prstGeom>
        </p:spPr>
        <p:txBody>
          <a:bodyPr/>
          <a:lstStyle>
            <a:lvl1pPr>
              <a:defRPr sz="8000" b="1" spc="-400" baseline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/>
              <a:t>STATEMENT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4599803"/>
            <a:ext cx="21031200" cy="6454775"/>
          </a:xfrm>
          <a:prstGeom prst="rect">
            <a:avLst/>
          </a:prstGeom>
        </p:spPr>
        <p:txBody>
          <a:bodyPr/>
          <a:lstStyle>
            <a:lvl1pPr marL="0" indent="0" algn="ctr" hangingPunct="0">
              <a:lnSpc>
                <a:spcPts val="10400"/>
              </a:lnSpc>
              <a:spcBef>
                <a:spcPts val="3500"/>
              </a:spcBef>
              <a:buNone/>
              <a:defRPr sz="11000" spc="-21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127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190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  <a:lvl5pPr marL="254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Pyrami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3055600"/>
            <a:ext cx="24384000" cy="660401"/>
          </a:xfrm>
          <a:prstGeom prst="rect">
            <a:avLst/>
          </a:prstGeom>
          <a:gradFill>
            <a:gsLst>
              <a:gs pos="0">
                <a:schemeClr val="accent1">
                  <a:hueOff val="47394"/>
                  <a:satOff val="-25753"/>
                  <a:lumOff val="-7544"/>
                </a:schemeClr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27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Shape 5"/>
          <p:cNvSpPr/>
          <p:nvPr/>
        </p:nvSpPr>
        <p:spPr>
          <a:xfrm>
            <a:off x="1455013" y="13176250"/>
            <a:ext cx="6848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BEST BUY CANADA </a:t>
            </a:r>
            <a:r>
              <a:rPr sz="1600" dirty="0"/>
              <a:t>•</a:t>
            </a:r>
            <a:r>
              <a:rPr dirty="0"/>
              <a:t> DIGITAL EXPERIENCE </a:t>
            </a:r>
            <a:r>
              <a:rPr sz="1600" dirty="0"/>
              <a:t>•</a:t>
            </a:r>
            <a:r>
              <a:rPr dirty="0"/>
              <a:t> </a:t>
            </a:r>
            <a:r>
              <a:rPr i="1" dirty="0"/>
              <a:t>Private &amp; Confidential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23164800" y="13182600"/>
            <a:ext cx="593058" cy="4064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83" r:id="rId3"/>
    <p:sldLayoutId id="2147483651" r:id="rId4"/>
    <p:sldLayoutId id="2147483685" r:id="rId5"/>
    <p:sldLayoutId id="2147483684" r:id="rId6"/>
    <p:sldLayoutId id="2147483686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42.png"/><Relationship Id="rId10" Type="http://schemas.openxmlformats.org/officeDocument/2006/relationships/image" Target="../media/image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832" y="2209800"/>
            <a:ext cx="22286968" cy="6972300"/>
          </a:xfrm>
        </p:spPr>
        <p:txBody>
          <a:bodyPr/>
          <a:lstStyle/>
          <a:p>
            <a:r>
              <a:rPr lang="en-US" dirty="0" smtClean="0"/>
              <a:t>Geek Squad Home Membership </a:t>
            </a:r>
            <a:r>
              <a:rPr lang="en-US" dirty="0" smtClean="0"/>
              <a:t>U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 smtClean="0"/>
              <a:t>ision </a:t>
            </a:r>
            <a:r>
              <a:rPr lang="en-US" dirty="0" smtClean="0"/>
              <a:t>Design Sprint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Digital Experience &amp; 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PERSONALIZED VALUE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5" name="Picture 4" descr="Report-2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687" y="141106"/>
            <a:ext cx="6219661" cy="12763530"/>
          </a:xfrm>
          <a:prstGeom prst="rect">
            <a:avLst/>
          </a:prstGeom>
        </p:spPr>
      </p:pic>
      <p:pic>
        <p:nvPicPr>
          <p:cNvPr id="2" name="Picture 1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26"/>
            <a:ext cx="2888247" cy="4671476"/>
          </a:xfrm>
          <a:prstGeom prst="rect">
            <a:avLst/>
          </a:prstGeom>
        </p:spPr>
      </p:pic>
      <p:pic>
        <p:nvPicPr>
          <p:cNvPr id="3" name="Picture 2" descr="T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9" y="2805226"/>
            <a:ext cx="4247771" cy="42305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7454542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Member buys TV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61512" y="9281516"/>
            <a:ext cx="9228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Receives quarterly report with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Money saved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Hours of service received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Related perks and services</a:t>
            </a:r>
          </a:p>
        </p:txBody>
      </p:sp>
      <p:pic>
        <p:nvPicPr>
          <p:cNvPr id="8" name="Picture 7" descr="TV-install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56" y="2438432"/>
            <a:ext cx="5003512" cy="48502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61513" y="7492284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Gets it installed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242279" y="4126785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5243279" y="4778712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MEMBER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6" name="Picture 5" descr="Option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427860"/>
            <a:ext cx="6405153" cy="11812246"/>
          </a:xfrm>
          <a:prstGeom prst="rect">
            <a:avLst/>
          </a:prstGeom>
        </p:spPr>
      </p:pic>
      <p:pic>
        <p:nvPicPr>
          <p:cNvPr id="7" name="Picture 6" descr="Websit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43" y="1752600"/>
            <a:ext cx="9013187" cy="863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60071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PERSONALIZED SERVICE OFFERS</a:t>
            </a:r>
            <a:endParaRPr lang="en-US" dirty="0"/>
          </a:p>
        </p:txBody>
      </p:sp>
      <p:pic>
        <p:nvPicPr>
          <p:cNvPr id="18" name="Picture 17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14" y="4984750"/>
            <a:ext cx="3666914" cy="5930900"/>
          </a:xfrm>
          <a:prstGeom prst="rect">
            <a:avLst/>
          </a:prstGeom>
        </p:spPr>
      </p:pic>
      <p:pic>
        <p:nvPicPr>
          <p:cNvPr id="19" name="Picture 18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34" y="3759200"/>
            <a:ext cx="2092918" cy="398145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61773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5634" y="10741256"/>
            <a:ext cx="15708366" cy="149884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Personalize service offers based on purchase for anyone arriving to the site.</a:t>
            </a:r>
          </a:p>
        </p:txBody>
      </p:sp>
    </p:spTree>
    <p:extLst>
      <p:ext uri="{BB962C8B-B14F-4D97-AF65-F5344CB8AC3E}">
        <p14:creationId xmlns:p14="http://schemas.microsoft.com/office/powerpoint/2010/main" val="34643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330" y="0"/>
            <a:ext cx="10894592" cy="1815375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Personalized value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1601439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value of plan, savings and available perks</a:t>
            </a:r>
          </a:p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Proactively calculate value paid membership would give to Best Buy customers – based on their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purchases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EASY ACCESS IS GREAT PROMOTION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93010" y="427860"/>
            <a:ext cx="13483887" cy="564256"/>
          </a:xfrm>
        </p:spPr>
        <p:txBody>
          <a:bodyPr/>
          <a:lstStyle/>
          <a:p>
            <a:r>
              <a:rPr lang="en-US" dirty="0" smtClean="0"/>
              <a:t>EASY ACCESS IS GREAT PROMOTION: BUILT-IN SETUP</a:t>
            </a:r>
            <a:endParaRPr lang="en-US" dirty="0"/>
          </a:p>
        </p:txBody>
      </p:sp>
      <p:pic>
        <p:nvPicPr>
          <p:cNvPr id="7" name="Picture 6" descr="PDP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2" y="1427317"/>
            <a:ext cx="6545112" cy="11639888"/>
          </a:xfrm>
          <a:prstGeom prst="rect">
            <a:avLst/>
          </a:prstGeom>
        </p:spPr>
      </p:pic>
      <p:pic>
        <p:nvPicPr>
          <p:cNvPr id="9" name="Picture 8" descr="Configurato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56" y="1793085"/>
            <a:ext cx="6080944" cy="64510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147279" y="39687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4651" y="1427317"/>
            <a:ext cx="3068359" cy="4160684"/>
            <a:chOff x="198333" y="4158531"/>
            <a:chExt cx="3582951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19" y="4590048"/>
              <a:ext cx="2737065" cy="4426952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85" y="6950721"/>
            <a:ext cx="2488241" cy="4024502"/>
          </a:xfrm>
          <a:prstGeom prst="rect">
            <a:avLst/>
          </a:prstGeom>
        </p:spPr>
      </p:pic>
      <p:pic>
        <p:nvPicPr>
          <p:cNvPr id="17" name="Picture 16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247" y="446022"/>
            <a:ext cx="1420182" cy="270167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8900000">
            <a:off x="17021753" y="327619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ight Arrow 18"/>
          <p:cNvSpPr/>
          <p:nvPr/>
        </p:nvSpPr>
        <p:spPr>
          <a:xfrm rot="1800000">
            <a:off x="17021754" y="72536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815284" y="3183026"/>
            <a:ext cx="5111516" cy="288757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should get this</a:t>
            </a:r>
            <a:r>
              <a:rPr lang="is-IS" b="0" i="1" dirty="0" smtClean="0">
                <a:ea typeface="Calibri" charset="0"/>
              </a:rPr>
              <a:t>… how can I become a member?</a:t>
            </a:r>
            <a:endParaRPr lang="en-US" b="0" i="1" dirty="0" smtClean="0">
              <a:ea typeface="Calibri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779247" y="10774518"/>
            <a:ext cx="5063486" cy="135780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Oh cool, it’s free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44485" y="8808830"/>
            <a:ext cx="5517915" cy="382245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shopping can configure and customize their purchase. Free callout to members.</a:t>
            </a:r>
            <a:endParaRPr lang="en-US" b="0" dirty="0" smtClean="0"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pic>
        <p:nvPicPr>
          <p:cNvPr id="8" name="Picture 7" descr="Blog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5" y="1899837"/>
            <a:ext cx="5905500" cy="10845800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pic>
        <p:nvPicPr>
          <p:cNvPr id="2" name="Picture 1" descr="broken laptop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7" y="2296675"/>
            <a:ext cx="3838538" cy="3037325"/>
          </a:xfrm>
          <a:prstGeom prst="rect">
            <a:avLst/>
          </a:prstGeom>
        </p:spPr>
      </p:pic>
      <p:pic>
        <p:nvPicPr>
          <p:cNvPr id="3" name="Picture 2" descr="googl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0" y="7886700"/>
            <a:ext cx="5323085" cy="2870200"/>
          </a:xfrm>
          <a:prstGeom prst="rect">
            <a:avLst/>
          </a:prstGeom>
        </p:spPr>
      </p:pic>
      <p:pic>
        <p:nvPicPr>
          <p:cNvPr id="5" name="Picture 4" descr="confused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276" y="4622800"/>
            <a:ext cx="2183301" cy="3962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1272486" y="5536815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542175" y="8585200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2647973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6502777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 descr="Chat-sta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898" y="4787900"/>
            <a:ext cx="5562652" cy="31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6763065" y="3797301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37" y="2026837"/>
            <a:ext cx="2879663" cy="4657593"/>
          </a:xfrm>
          <a:prstGeom prst="rect">
            <a:avLst/>
          </a:prstGeom>
        </p:spPr>
      </p:pic>
      <p:pic>
        <p:nvPicPr>
          <p:cNvPr id="14" name="Picture 1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28" y="7904563"/>
            <a:ext cx="2169866" cy="41278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800000">
            <a:off x="6728822" y="8172450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Picture 15" descr="Chat-start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2" y="2632670"/>
            <a:ext cx="5562652" cy="3116663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317991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Great, thanks for your help, that was easy.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9174318"/>
            <a:ext cx="5401194" cy="23826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can pay one time for help OR I can become a member</a:t>
            </a:r>
          </a:p>
        </p:txBody>
      </p:sp>
      <p:sp>
        <p:nvSpPr>
          <p:cNvPr id="21" name="Right Arrow 20"/>
          <p:cNvSpPr/>
          <p:nvPr/>
        </p:nvSpPr>
        <p:spPr>
          <a:xfrm rot="1800000">
            <a:off x="16565606" y="4372365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ight Arrow 21"/>
          <p:cNvSpPr/>
          <p:nvPr/>
        </p:nvSpPr>
        <p:spPr>
          <a:xfrm rot="19360236">
            <a:off x="17035018" y="8623709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extatic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82" y="4787900"/>
            <a:ext cx="4113718" cy="407035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639936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GS: I have to connect to your machine.</a:t>
            </a:r>
          </a:p>
        </p:txBody>
      </p:sp>
    </p:spTree>
    <p:extLst>
      <p:ext uri="{BB962C8B-B14F-4D97-AF65-F5344CB8AC3E}">
        <p14:creationId xmlns:p14="http://schemas.microsoft.com/office/powerpoint/2010/main" val="25871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>Easy access is great promotion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0337178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If benefits of paid membership are integrated into the funnel, then they are visible to all customers, who can perceive the value as a whole.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Troubleshooting and seeking help is a service moment of truth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free help content for all. Allow to ask questions, and sell service as needed.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617" y="8366123"/>
            <a:ext cx="8695534" cy="458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35" y="-18492"/>
            <a:ext cx="5167065" cy="91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PERSONIFY GEEKSQUAD </a:t>
            </a:r>
            <a:b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ONLINE &amp; IN-STORE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2209151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831896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7289721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6019245" y="5206826"/>
            <a:ext cx="101695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3238467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1861212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611741" y="5556092"/>
            <a:ext cx="354331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Design Sprint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Goals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7697994" y="5556092"/>
            <a:ext cx="3671802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UX Themes for GSHM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3581216" y="5556092"/>
            <a:ext cx="441729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Sprint User Testing Results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9857860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18481109" y="5141020"/>
            <a:ext cx="1229504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0200609" y="5556092"/>
            <a:ext cx="3851356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608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PERSONIFY GEEKSQUAD</a:t>
            </a:r>
            <a:endParaRPr lang="en-US" dirty="0"/>
          </a:p>
        </p:txBody>
      </p:sp>
      <p:pic>
        <p:nvPicPr>
          <p:cNvPr id="61" name="Picture 60" descr="Screen Shot 2017-05-23 at 4.3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1534605"/>
            <a:ext cx="14168374" cy="10341991"/>
          </a:xfrm>
          <a:prstGeom prst="rect">
            <a:avLst/>
          </a:prstGeom>
        </p:spPr>
      </p:pic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36907" y="1534605"/>
            <a:ext cx="76024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Helps establish a conversational style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2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7" name="Picture 16" descr="stor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29459"/>
            <a:ext cx="3567094" cy="2403053"/>
          </a:xfrm>
          <a:prstGeom prst="rect">
            <a:avLst/>
          </a:prstGeom>
        </p:spPr>
      </p:pic>
      <p:pic>
        <p:nvPicPr>
          <p:cNvPr id="18" name="Picture 17" descr="hom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579286"/>
            <a:ext cx="2387600" cy="2598992"/>
          </a:xfrm>
          <a:prstGeom prst="rect">
            <a:avLst/>
          </a:prstGeom>
        </p:spPr>
      </p:pic>
      <p:pic>
        <p:nvPicPr>
          <p:cNvPr id="20" name="Picture 19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5" y="2796581"/>
            <a:ext cx="1706337" cy="3246037"/>
          </a:xfrm>
          <a:prstGeom prst="rect">
            <a:avLst/>
          </a:prstGeom>
        </p:spPr>
      </p:pic>
      <p:pic>
        <p:nvPicPr>
          <p:cNvPr id="22" name="Picture 21" descr="comp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33" y="8270377"/>
            <a:ext cx="4914567" cy="419269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105400" y="4419600"/>
            <a:ext cx="18669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9271000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Picture 32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2062158"/>
            <a:ext cx="3238500" cy="1991573"/>
          </a:xfrm>
          <a:prstGeom prst="rect">
            <a:avLst/>
          </a:prstGeom>
        </p:spPr>
      </p:pic>
      <p:pic>
        <p:nvPicPr>
          <p:cNvPr id="34" name="Picture 33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5308195"/>
            <a:ext cx="3238500" cy="1991573"/>
          </a:xfrm>
          <a:prstGeom prst="rect">
            <a:avLst/>
          </a:prstGeom>
        </p:spPr>
      </p:pic>
      <p:pic>
        <p:nvPicPr>
          <p:cNvPr id="43" name="Picture 42" descr="blueshi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50" y="992116"/>
            <a:ext cx="1779642" cy="2796581"/>
          </a:xfrm>
          <a:prstGeom prst="rect">
            <a:avLst/>
          </a:prstGeom>
        </p:spPr>
      </p:pic>
      <p:pic>
        <p:nvPicPr>
          <p:cNvPr id="44" name="Picture 4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165" y="948834"/>
            <a:ext cx="1706337" cy="3246037"/>
          </a:xfrm>
          <a:prstGeom prst="rect">
            <a:avLst/>
          </a:prstGeom>
        </p:spPr>
      </p:pic>
      <p:sp>
        <p:nvSpPr>
          <p:cNvPr id="4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077292" y="1436333"/>
            <a:ext cx="2976508" cy="1916467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Hi, can I help you?</a:t>
            </a:r>
          </a:p>
        </p:txBody>
      </p:sp>
      <p:pic>
        <p:nvPicPr>
          <p:cNvPr id="47" name="Picture 46" descr="Chat-start.ps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4762119"/>
            <a:ext cx="5008943" cy="2806429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>
            <a:off x="3359465" y="37465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9271000" y="2417097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4884400" y="23749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766333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543088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3" name="Picture 52" descr="bot.ps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8564582"/>
            <a:ext cx="1560516" cy="304179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6992165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44538" y="8564582"/>
            <a:ext cx="4909262" cy="328479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Hello, I’m </a:t>
            </a:r>
            <a:r>
              <a:rPr lang="en-US" b="0" i="1" dirty="0" err="1" smtClean="0">
                <a:ea typeface="Calibri" charset="0"/>
              </a:rPr>
              <a:t>bookapointment</a:t>
            </a:r>
            <a:r>
              <a:rPr lang="en-US" b="0" i="1" dirty="0" smtClean="0">
                <a:ea typeface="Calibri" charset="0"/>
              </a:rPr>
              <a:t> bot. Would you like to wait for a human?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9507" y="9657080"/>
            <a:ext cx="83136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Contacting an associate should be as similar an experience as possible, and leverage each channel.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PERSONIFY GEEKSQUAD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5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Personify Geek Squad online &amp; in store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3426985" cy="6014720"/>
          </a:xfrm>
        </p:spPr>
        <p:txBody>
          <a:bodyPr/>
          <a:lstStyle/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Geek Squad services have some of the company’s highest NPS scores (85 as of May 2017)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local associates for last communications before service to potentially build the relationship.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Dealing with a person is the asset for some customers, especially for support</a:t>
            </a: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0" y="5367295"/>
            <a:ext cx="9398000" cy="77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PROVIDE A PLAN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2" name="Picture 11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0" y="1095354"/>
            <a:ext cx="7242865" cy="1182254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76607" y="4941330"/>
            <a:ext cx="2941361" cy="4160684"/>
            <a:chOff x="198333" y="4158531"/>
            <a:chExt cx="3434653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20" y="4590047"/>
              <a:ext cx="2737066" cy="4426953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T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09" y="1095354"/>
            <a:ext cx="3861610" cy="3845976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456" y="2033516"/>
            <a:ext cx="5003512" cy="485029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088660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7023745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7629" y="9102014"/>
            <a:ext cx="6076571" cy="313092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buying a TV and service gets a detailed plan of what the service will entail.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455457" y="9102015"/>
            <a:ext cx="5268144" cy="2785186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This creates a sense of organization and sets expectations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8" name="Picture 7" descr="Pla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52" y="992116"/>
            <a:ext cx="7801248" cy="11650835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2033516"/>
            <a:ext cx="5003512" cy="4850295"/>
          </a:xfrm>
          <a:prstGeom prst="rect">
            <a:avLst/>
          </a:prstGeom>
        </p:spPr>
      </p:pic>
      <p:pic>
        <p:nvPicPr>
          <p:cNvPr id="19" name="Picture 18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590073"/>
            <a:ext cx="3134136" cy="3051192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4970" y="7742030"/>
            <a:ext cx="13245630" cy="4551569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After the service (or purchase) communicate a sense of accomplishment, as well as outlying possible next steps.</a:t>
            </a:r>
          </a:p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Next steps can be a mixture of paid services, free member perks, or free content that allows customers to extend the capability of their purchase.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73095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43961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5689894" cy="6268720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Breakdown all available services into a progression so that there is always a simple next step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Create a sense of accomplishment and completion for rendered services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Instill a sense ‘getting the most out of your device’ in the Tech Enthusiast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steps of rendering services clearly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6" name="Picture 5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401" y="-1"/>
            <a:ext cx="7975600" cy="13018591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MAPPING THEME EXAMPLES TO CUSTOMER JOURNEY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pic>
        <p:nvPicPr>
          <p:cNvPr id="5" name="Picture 4" descr="map_formatted_no_stick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80182" cy="153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 dirty="0"/>
          </a:p>
        </p:txBody>
      </p:sp>
      <p:pic>
        <p:nvPicPr>
          <p:cNvPr id="5" name="Picture 4" descr="map_formatted_no_stick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3200" y="0"/>
            <a:ext cx="84180182" cy="153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3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INTRODUCTION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 dirty="0"/>
          </a:p>
        </p:txBody>
      </p:sp>
      <p:pic>
        <p:nvPicPr>
          <p:cNvPr id="5" name="Picture 4" descr="map_formatted_no_stick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51200" y="0"/>
            <a:ext cx="84180182" cy="153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1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 dirty="0"/>
          </a:p>
        </p:txBody>
      </p:sp>
      <p:pic>
        <p:nvPicPr>
          <p:cNvPr id="5" name="Picture 4" descr="map_formatted_no_stick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76200" y="0"/>
            <a:ext cx="84180182" cy="153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70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 dirty="0"/>
          </a:p>
        </p:txBody>
      </p:sp>
      <p:pic>
        <p:nvPicPr>
          <p:cNvPr id="5" name="Picture 4" descr="map_formatted_no_stick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96182" y="0"/>
            <a:ext cx="84180182" cy="153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35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SPRINT USER TESTING RESULTS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21347167" cy="519939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Where should we place GSHM banners through the purchase flow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Do users understand the GSHM offering? 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What are their expectations around this service?</a:t>
            </a:r>
            <a:endParaRPr lang="en-US" sz="4000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20873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978572"/>
            <a:ext cx="7935968" cy="5590628"/>
          </a:xfrm>
        </p:spPr>
        <p:txBody>
          <a:bodyPr/>
          <a:lstStyle/>
          <a:p>
            <a:r>
              <a:rPr lang="en-US" sz="8000" dirty="0"/>
              <a:t>Do users notice the GS service during </a:t>
            </a:r>
            <a:r>
              <a:rPr lang="en-US" sz="8000" dirty="0" smtClean="0"/>
              <a:t>purchase? 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42" y="1981200"/>
            <a:ext cx="15078258" cy="110236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76607" y="1318172"/>
            <a:ext cx="22011921" cy="1913758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263460"/>
            <a:ext cx="10018767" cy="849674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One user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(of five) noticed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it in cart. 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ifferent users understand it differently, but they typically think of the basic set-up, and do not think of all the services included in GS set-up.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4030679" y="1324106"/>
            <a:ext cx="10353321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Recommendations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4030679" y="3231930"/>
            <a:ext cx="9819921" cy="7537450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 smtClean="0"/>
              <a:t>Revisit placement of GSHM in purchase flow</a:t>
            </a:r>
          </a:p>
          <a:p>
            <a:r>
              <a:rPr lang="en-US" b="0" dirty="0" smtClean="0"/>
              <a:t>Present specific perks of membership (e.g., tech support, virus removal, what set-up really includes) </a:t>
            </a:r>
          </a:p>
          <a:p>
            <a:r>
              <a:rPr lang="en-US" b="0" dirty="0" smtClean="0"/>
              <a:t>Inform users that they can subscribe any time </a:t>
            </a:r>
          </a:p>
        </p:txBody>
      </p:sp>
    </p:spTree>
    <p:extLst>
      <p:ext uri="{BB962C8B-B14F-4D97-AF65-F5344CB8AC3E}">
        <p14:creationId xmlns:p14="http://schemas.microsoft.com/office/powerpoint/2010/main" val="17580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147237"/>
            <a:ext cx="12301265" cy="1777146"/>
          </a:xfrm>
        </p:spPr>
        <p:txBody>
          <a:bodyPr/>
          <a:lstStyle/>
          <a:p>
            <a:r>
              <a:rPr lang="en-US" dirty="0"/>
              <a:t>Do users understand the GSHM offering?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1" y="-1"/>
            <a:ext cx="10845800" cy="13799796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9302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147237"/>
            <a:ext cx="10780768" cy="1777146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152982"/>
            <a:ext cx="11212567" cy="9089818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being directed to read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the benefits, they were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positive about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all-inclusive nature of 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offering. 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Users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needed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for more information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about what is included in the plan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Regular service pricing schemes with in-home and in-store options caused confusion 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2993633" y="1147237"/>
            <a:ext cx="10780768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993633" y="3152982"/>
            <a:ext cx="11212567" cy="9089818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/>
              <a:t>Clearly present all plans, benefits, options and pricing. Users expect a high-level </a:t>
            </a:r>
            <a:r>
              <a:rPr lang="en-US" b="0" dirty="0" smtClean="0"/>
              <a:t>overview, and want the ability to </a:t>
            </a:r>
            <a:r>
              <a:rPr lang="en-US" b="0" dirty="0"/>
              <a:t>get detailed description all options and benefits.</a:t>
            </a:r>
          </a:p>
          <a:p>
            <a:r>
              <a:rPr lang="en-US" b="0" dirty="0"/>
              <a:t>Categorize options based on user needs (rather than internal GS groups)</a:t>
            </a:r>
          </a:p>
          <a:p>
            <a:r>
              <a:rPr lang="en-US" b="0" dirty="0"/>
              <a:t>Consider simplifying the GS offerings.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2793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are their expectations around this service?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952223"/>
            <a:ext cx="22011920" cy="6466232"/>
          </a:xfrm>
        </p:spPr>
        <p:txBody>
          <a:bodyPr/>
          <a:lstStyle/>
          <a:p>
            <a:r>
              <a:rPr lang="en-US" b="0" dirty="0" smtClean="0"/>
              <a:t>Users expected to be able to get </a:t>
            </a:r>
            <a:r>
              <a:rPr lang="en-US" dirty="0" smtClean="0"/>
              <a:t>timely help </a:t>
            </a:r>
            <a:r>
              <a:rPr lang="en-US" b="0" dirty="0" smtClean="0"/>
              <a:t>from GS agents through </a:t>
            </a:r>
            <a:r>
              <a:rPr lang="en-US" dirty="0" smtClean="0"/>
              <a:t>different channels. </a:t>
            </a:r>
          </a:p>
          <a:p>
            <a:r>
              <a:rPr lang="en-US" b="0" dirty="0" smtClean="0"/>
              <a:t>Expectations </a:t>
            </a:r>
            <a:r>
              <a:rPr lang="en-US" b="0" dirty="0"/>
              <a:t>around </a:t>
            </a:r>
            <a:r>
              <a:rPr lang="en-US" dirty="0"/>
              <a:t>self-help portal:  </a:t>
            </a:r>
            <a:r>
              <a:rPr lang="en-US" b="0" dirty="0"/>
              <a:t>Since users pay for the service, they expect to get </a:t>
            </a:r>
            <a:r>
              <a:rPr lang="en-US" dirty="0"/>
              <a:t>help from GS members </a:t>
            </a:r>
            <a:r>
              <a:rPr lang="en-US" b="0" dirty="0"/>
              <a:t>in-person, on phone or </a:t>
            </a:r>
            <a:r>
              <a:rPr lang="en-US" b="0" dirty="0" smtClean="0"/>
              <a:t>online, and </a:t>
            </a:r>
            <a:r>
              <a:rPr lang="en-US" b="0" dirty="0"/>
              <a:t>are</a:t>
            </a:r>
            <a:r>
              <a:rPr lang="en-US" dirty="0"/>
              <a:t> less willing to look for self-help </a:t>
            </a:r>
            <a:r>
              <a:rPr lang="en-US" dirty="0" smtClean="0"/>
              <a:t>resources.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544136"/>
            <a:ext cx="21550367" cy="101652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000" b="1" dirty="0" smtClean="0">
                <a:solidFill>
                  <a:schemeClr val="bg1">
                    <a:lumMod val="50000"/>
                  </a:schemeClr>
                </a:solidFill>
              </a:rPr>
              <a:t>GOAL 1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/>
              <a:t>Get an overview of the vision of service UX in a total retail setting</a:t>
            </a:r>
          </a:p>
          <a:p>
            <a:pPr>
              <a:lnSpc>
                <a:spcPct val="90000"/>
              </a:lnSpc>
            </a:pPr>
            <a:r>
              <a:rPr lang="en-US" sz="5000" b="1" dirty="0">
                <a:solidFill>
                  <a:schemeClr val="bg1">
                    <a:lumMod val="50000"/>
                  </a:schemeClr>
                </a:solidFill>
              </a:rPr>
              <a:t>GOAL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Conduct a test on a component of that vision to validate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pPr lvl="0"/>
            <a:r>
              <a:rPr lang="en-US" dirty="0" smtClean="0"/>
              <a:t>DESIGN SPRINT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NEXT STEPS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9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4241801"/>
            <a:ext cx="21347167" cy="2006599"/>
          </a:xfrm>
        </p:spPr>
        <p:txBody>
          <a:bodyPr/>
          <a:lstStyle/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se learning from first sprint, especially content findings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solution for selling services for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Minimum Viable Iteration Mini Sprint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832" y="7168734"/>
            <a:ext cx="22011921" cy="1777146"/>
          </a:xfrm>
        </p:spPr>
        <p:txBody>
          <a:bodyPr/>
          <a:lstStyle/>
          <a:p>
            <a:r>
              <a:rPr lang="en-US" dirty="0" smtClean="0"/>
              <a:t>Revisit placement of GSHM in flow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9123681"/>
            <a:ext cx="21347167" cy="304291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moment of truth where customers are most likely to consider GSHM: </a:t>
            </a:r>
            <a:br>
              <a:rPr lang="en-US" b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adding to cart? After purchase?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a means to test with real customers</a:t>
            </a:r>
          </a:p>
        </p:txBody>
      </p:sp>
    </p:spTree>
    <p:extLst>
      <p:ext uri="{BB962C8B-B14F-4D97-AF65-F5344CB8AC3E}">
        <p14:creationId xmlns:p14="http://schemas.microsoft.com/office/powerpoint/2010/main" val="26872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Thank you to all who pitched in!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2" y="5364480"/>
            <a:ext cx="21347167" cy="5199396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Full-time participants: Angelo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Daga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Andrew Wong, Laura Buchanan, Philip Yee, Jason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Joo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Part-time participants: Sara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Aghvami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, Ashley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Sims, Emma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Speakmann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Mike Leahy,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Mihaela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Zahariev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Experts: James Pelletier, Erin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Isberg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Katherine Cumming, Michelle Yuen, Cliff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Stefanuk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Jeff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Moger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Kaya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Rosenbloom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Manveer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Gill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Participants: Have to remain anonymous, but we are thankful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APPENDIX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3826281" y="3722618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2449026" y="3774318"/>
            <a:ext cx="1230511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9979845" y="3631132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8737059" y="3648635"/>
            <a:ext cx="101695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6548743" y="3732434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5171488" y="3656835"/>
            <a:ext cx="123051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4294967295"/>
          </p:nvPr>
        </p:nvSpPr>
        <p:spPr>
          <a:xfrm>
            <a:off x="0" y="1593850"/>
            <a:ext cx="24384000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UX THEMES FOR GEEK SQUAD HOME SERVICE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28871" y="3984378"/>
            <a:ext cx="3408059" cy="2391624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Everyone is a Member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3972054"/>
            <a:ext cx="3671802" cy="299303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Personalized value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6891492" y="4003153"/>
            <a:ext cx="5731438" cy="296045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Easy </a:t>
            </a:r>
            <a:r>
              <a:rPr lang="en-US" dirty="0"/>
              <a:t>a</a:t>
            </a:r>
            <a:r>
              <a:rPr lang="en-US" dirty="0" smtClean="0"/>
              <a:t>ccess is great promotion 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0032922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8656171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Provide a plan</a:t>
            </a:r>
          </a:p>
        </p:txBody>
      </p:sp>
      <p:sp>
        <p:nvSpPr>
          <p:cNvPr id="17" name="Shape 157"/>
          <p:cNvSpPr/>
          <p:nvPr/>
        </p:nvSpPr>
        <p:spPr>
          <a:xfrm flipV="1">
            <a:off x="3888355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8" name="Shape 158"/>
          <p:cNvSpPr/>
          <p:nvPr/>
        </p:nvSpPr>
        <p:spPr>
          <a:xfrm>
            <a:off x="2511604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31104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Personify Geek Squad</a:t>
            </a:r>
          </a:p>
        </p:txBody>
      </p:sp>
    </p:spTree>
    <p:extLst>
      <p:ext uri="{BB962C8B-B14F-4D97-AF65-F5344CB8AC3E}">
        <p14:creationId xmlns:p14="http://schemas.microsoft.com/office/powerpoint/2010/main" val="15791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EVERYONE IS A MEMBER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083350" cy="564256"/>
          </a:xfrm>
        </p:spPr>
        <p:txBody>
          <a:bodyPr/>
          <a:lstStyle/>
          <a:p>
            <a:r>
              <a:rPr lang="en-US" dirty="0" smtClean="0"/>
              <a:t>EVERYONE IS A MEMBER: WELCOME EVERYONE</a:t>
            </a:r>
            <a:endParaRPr lang="en-US" dirty="0"/>
          </a:p>
        </p:txBody>
      </p:sp>
      <p:pic>
        <p:nvPicPr>
          <p:cNvPr id="11" name="Picture 10" descr="Welcome emai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470" y="0"/>
            <a:ext cx="7032052" cy="12949267"/>
          </a:xfrm>
          <a:prstGeom prst="rect">
            <a:avLst/>
          </a:prstGeom>
        </p:spPr>
      </p:pic>
      <p:pic>
        <p:nvPicPr>
          <p:cNvPr id="12" name="Picture 11" descr="Unboxing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5047"/>
            <a:ext cx="7239465" cy="6991898"/>
          </a:xfrm>
          <a:prstGeom prst="rect">
            <a:avLst/>
          </a:prstGeom>
        </p:spPr>
      </p:pic>
      <p:pic>
        <p:nvPicPr>
          <p:cNvPr id="10" name="Picture 9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48" y="6174665"/>
            <a:ext cx="3134136" cy="305119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2676484" y="6908800"/>
            <a:ext cx="2771986" cy="1859427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53484" y="6743972"/>
            <a:ext cx="2771986" cy="2189083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10906945"/>
            <a:ext cx="5448651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Customer purchases a laptop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34400" y="10906945"/>
            <a:ext cx="6914070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Gets notified by GS offering tips and to help</a:t>
            </a:r>
          </a:p>
        </p:txBody>
      </p:sp>
    </p:spTree>
    <p:extLst>
      <p:ext uri="{BB962C8B-B14F-4D97-AF65-F5344CB8AC3E}">
        <p14:creationId xmlns:p14="http://schemas.microsoft.com/office/powerpoint/2010/main" val="9601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 Device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485" y="663587"/>
            <a:ext cx="7807257" cy="113355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EVERYONE IS A MEMBER: MY DEVICES</a:t>
            </a:r>
            <a:endParaRPr lang="en-US" dirty="0"/>
          </a:p>
        </p:txBody>
      </p:sp>
      <p:pic>
        <p:nvPicPr>
          <p:cNvPr id="8" name="Picture 7" descr="Guy - can find stuff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817" y="7693335"/>
            <a:ext cx="4338018" cy="52558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2533739"/>
            <a:ext cx="999336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My Devices: </a:t>
            </a:r>
          </a:p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Customer can always go back and see relevant help and services for the products he has purchased.</a:t>
            </a:r>
          </a:p>
          <a:p>
            <a:pPr algn="l"/>
            <a:endParaRPr lang="en-US" i="1" dirty="0">
              <a:latin typeface="Calibri"/>
              <a:ea typeface="Calibri" charset="0"/>
              <a:cs typeface="Calibri"/>
            </a:endParaRPr>
          </a:p>
          <a:p>
            <a:pPr algn="l"/>
            <a:r>
              <a:rPr lang="en-US" dirty="0" smtClean="0">
                <a:latin typeface="Calibri"/>
                <a:ea typeface="Calibri" charset="0"/>
                <a:cs typeface="Calibri"/>
              </a:rPr>
              <a:t>A device-based view is better for this than order history, which is based on transactions.</a:t>
            </a:r>
            <a:endParaRPr lang="en-US" dirty="0"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2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5366502" cy="564256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1797384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809878"/>
            <a:ext cx="14817536" cy="8271974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you buy from Best Buy you’re initiating a Geek Squad relationship</a:t>
            </a:r>
          </a:p>
          <a:p>
            <a:pPr lvl="1"/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Friendly and on-brand, lessens divide between member and non-member</a:t>
            </a:r>
          </a:p>
          <a:p>
            <a:pPr lvl="1"/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Widen funnel at the mouth</a:t>
            </a:r>
            <a:endParaRPr lang="en-US" sz="4800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Emphasis on automation and easy access for adding product: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y devices view that makes it easy to find (or add, remove) products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277" y="0"/>
            <a:ext cx="7805723" cy="130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13730</TotalTime>
  <Words>1766</Words>
  <Application>Microsoft Macintosh PowerPoint</Application>
  <PresentationFormat>Custom</PresentationFormat>
  <Paragraphs>242</Paragraphs>
  <Slides>43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Geek Squad Home Membership UX Vision Design Sprint </vt:lpstr>
      <vt:lpstr>PowerPoint Presentation</vt:lpstr>
      <vt:lpstr>INTRODUCTION</vt:lpstr>
      <vt:lpstr>PowerPoint Presentation</vt:lpstr>
      <vt:lpstr>PowerPoint Presentation</vt:lpstr>
      <vt:lpstr>EVERYONE IS A MEMBER</vt:lpstr>
      <vt:lpstr>PowerPoint Presentation</vt:lpstr>
      <vt:lpstr>PowerPoint Presentation</vt:lpstr>
      <vt:lpstr>PowerPoint Presentation</vt:lpstr>
      <vt:lpstr>PERSONALIZED VALUE</vt:lpstr>
      <vt:lpstr>PowerPoint Presentation</vt:lpstr>
      <vt:lpstr>PowerPoint Presentation</vt:lpstr>
      <vt:lpstr>PowerPoint Presentation</vt:lpstr>
      <vt:lpstr>EASY ACCESS IS GREAT PROMOTION</vt:lpstr>
      <vt:lpstr>PowerPoint Presentation</vt:lpstr>
      <vt:lpstr>PowerPoint Presentation</vt:lpstr>
      <vt:lpstr>PowerPoint Presentation</vt:lpstr>
      <vt:lpstr>PowerPoint Presentation</vt:lpstr>
      <vt:lpstr>PERSONIFY GEEKSQUAD  ONLINE &amp; IN-STORE</vt:lpstr>
      <vt:lpstr>PowerPoint Presentation</vt:lpstr>
      <vt:lpstr>PowerPoint Presentation</vt:lpstr>
      <vt:lpstr>PowerPoint Presentation</vt:lpstr>
      <vt:lpstr>PROVIDE A PLAN</vt:lpstr>
      <vt:lpstr>PowerPoint Presentation</vt:lpstr>
      <vt:lpstr>PowerPoint Presentation</vt:lpstr>
      <vt:lpstr>PowerPoint Presentation</vt:lpstr>
      <vt:lpstr>MAPPING THEME EXAMPLES TO CUSTOMER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USER TESTING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Experience &amp; Usability</dc:title>
  <cp:lastModifiedBy>Antek Wodzynski</cp:lastModifiedBy>
  <cp:revision>235</cp:revision>
  <cp:lastPrinted>2017-02-27T06:51:40Z</cp:lastPrinted>
  <dcterms:modified xsi:type="dcterms:W3CDTF">2017-05-24T01:05:32Z</dcterms:modified>
</cp:coreProperties>
</file>